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9" r:id="rId3"/>
    <p:sldId id="261" r:id="rId4"/>
    <p:sldId id="263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9F50A-5D34-4606-86E1-546A45D09C51}" type="datetime5">
              <a:rPr lang="en-US" smtClean="0"/>
              <a:t>16-Oct-23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AXP Internal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01528-CE2A-4E72-8932-4FBF77410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1582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77268-F818-4862-B16B-D7E32278D6CC}" type="datetime5">
              <a:rPr lang="en-US" smtClean="0"/>
              <a:t>16-Oct-23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AXP Internal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C57FE-8339-4A25-8ABC-B8C7955D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6685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FEFA-525A-4825-AA80-305809FEFDB4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DC41-3CF3-4243-9D35-EB22BF0DE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26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6D7A-3F20-4A80-897B-AEA767C7D3DD}" type="datetime5">
              <a:rPr lang="en-US" smtClean="0"/>
              <a:t>16-Oct-23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AXP Internal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DC41-3CF3-4243-9D35-EB22BF0DE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6D7A-3F20-4A80-897B-AEA767C7D3DD}" type="datetime5">
              <a:rPr lang="en-US" smtClean="0"/>
              <a:t>16-Oct-23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AXP Internal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DC41-3CF3-4243-9D35-EB22BF0DE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82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1595965" y="6140002"/>
            <a:ext cx="9004301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 b="0" i="0" u="none" strike="noStrike" kern="0" spc="-11" baseline="0" dirty="0">
                <a:solidFill>
                  <a:srgbClr val="BBBDBD"/>
                </a:solidFill>
                <a:latin typeface="BentonSans" charset="0"/>
                <a:ea typeface="BentonSans" charset="0"/>
                <a:cs typeface="BentonSans" charset="0"/>
              </a:rPr>
              <a:t>This material contains information that is proprietary and confidential to American Express. It cannot be shared with third parties without</a:t>
            </a:r>
          </a:p>
          <a:p>
            <a:pPr algn="ctr"/>
            <a:r>
              <a:rPr lang="en-US" sz="800" b="0" i="0" u="none" strike="noStrike" kern="0" spc="-11" baseline="0" dirty="0">
                <a:solidFill>
                  <a:srgbClr val="BBBDBD"/>
                </a:solidFill>
                <a:latin typeface="BentonSans" charset="0"/>
                <a:ea typeface="BentonSans" charset="0"/>
                <a:cs typeface="BentonSans" charset="0"/>
              </a:rPr>
              <a:t>American Express’ written consent. AMERICAN EXPRESS PROPRIETARY &amp; CONFIDENTIAL. DO NOT COPY. DO NOT DISTRIBUTE</a:t>
            </a:r>
            <a:endParaRPr lang="en-US" sz="800" b="0" i="0" kern="0" spc="-11" baseline="0" dirty="0">
              <a:solidFill>
                <a:srgbClr val="BBBDBD"/>
              </a:solidFill>
              <a:latin typeface="BentonSans" charset="0"/>
              <a:ea typeface="BentonSans" charset="0"/>
              <a:cs typeface="BentonSans" charset="0"/>
            </a:endParaRPr>
          </a:p>
        </p:txBody>
      </p:sp>
      <p:sp>
        <p:nvSpPr>
          <p:cNvPr id="15" name="Title 4"/>
          <p:cNvSpPr>
            <a:spLocks noGrp="1"/>
          </p:cNvSpPr>
          <p:nvPr>
            <p:ph type="title"/>
          </p:nvPr>
        </p:nvSpPr>
        <p:spPr>
          <a:xfrm>
            <a:off x="474134" y="1788066"/>
            <a:ext cx="11243733" cy="1278293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16" name="Subtitle 5"/>
          <p:cNvSpPr>
            <a:spLocks noGrp="1"/>
          </p:cNvSpPr>
          <p:nvPr>
            <p:ph type="subTitle" idx="1"/>
          </p:nvPr>
        </p:nvSpPr>
        <p:spPr>
          <a:xfrm>
            <a:off x="474135" y="3066359"/>
            <a:ext cx="11243732" cy="630791"/>
          </a:xfrm>
        </p:spPr>
        <p:txBody>
          <a:bodyPr>
            <a:normAutofit/>
          </a:bodyPr>
          <a:lstStyle>
            <a:lvl1pPr algn="ctr">
              <a:defRPr sz="2133"/>
            </a:lvl1pPr>
          </a:lstStyle>
          <a:p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474857" y="3697150"/>
            <a:ext cx="11223995" cy="565513"/>
          </a:xfrm>
        </p:spPr>
        <p:txBody>
          <a:bodyPr>
            <a:normAutofit/>
          </a:bodyPr>
          <a:lstStyle>
            <a:lvl1pPr algn="ctr">
              <a:defRPr sz="1867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172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Tittle + 2 Sub Headers + 2 Text Boxe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26AB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BentonSans Regular"/>
              <a:cs typeface="BentonSans Regular"/>
            </a:endParaRPr>
          </a:p>
        </p:txBody>
      </p:sp>
      <p:sp>
        <p:nvSpPr>
          <p:cNvPr id="14" name="Text Placeholder 2"/>
          <p:cNvSpPr txBox="1">
            <a:spLocks/>
          </p:cNvSpPr>
          <p:nvPr userDrawn="1"/>
        </p:nvSpPr>
        <p:spPr>
          <a:xfrm>
            <a:off x="10679436" y="6367693"/>
            <a:ext cx="1046099" cy="158951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marL="0" indent="0" algn="l" defTabSz="457200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1200" kern="1200">
                <a:solidFill>
                  <a:srgbClr val="4D4F53"/>
                </a:solidFill>
                <a:latin typeface="BentonSans Regular"/>
                <a:ea typeface="+mn-ea"/>
                <a:cs typeface="BentonSans Regular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00" kern="1200">
                <a:solidFill>
                  <a:schemeClr val="accent5"/>
                </a:solidFill>
                <a:latin typeface="BentonSans Regular"/>
                <a:ea typeface="+mn-ea"/>
                <a:cs typeface="BentonSans Regular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00" kern="1200">
                <a:solidFill>
                  <a:schemeClr val="accent5"/>
                </a:solidFill>
                <a:latin typeface="BentonSans Regular"/>
                <a:ea typeface="+mn-ea"/>
                <a:cs typeface="BentonSans Regular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00" kern="1200">
                <a:solidFill>
                  <a:schemeClr val="accent5"/>
                </a:solidFill>
                <a:latin typeface="BentonSans Regular"/>
                <a:ea typeface="+mn-ea"/>
                <a:cs typeface="BentonSans Regular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00" kern="1200">
                <a:solidFill>
                  <a:schemeClr val="accent5"/>
                </a:solidFill>
                <a:latin typeface="BentonSans Regular"/>
                <a:ea typeface="+mn-ea"/>
                <a:cs typeface="BentonSans Regular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9316BB4-2ADD-A24D-A0B3-710E003C5C9B}" type="slidenum">
              <a:rPr lang="en-US" sz="1100" smtClean="0">
                <a:solidFill>
                  <a:srgbClr val="5F6266"/>
                </a:solidFill>
              </a:rPr>
              <a:t>‹#›</a:t>
            </a:fld>
            <a:endParaRPr lang="en-US" sz="1100" dirty="0">
              <a:solidFill>
                <a:srgbClr val="5F6266"/>
              </a:solidFill>
            </a:endParaRP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6401748" y="2007770"/>
            <a:ext cx="5307325" cy="283639"/>
          </a:xfrm>
        </p:spPr>
        <p:txBody>
          <a:bodyPr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133" b="0" i="0">
                <a:solidFill>
                  <a:srgbClr val="009BBB"/>
                </a:solidFill>
                <a:latin typeface="+mn-lt"/>
                <a:ea typeface="BentonSans Book" charset="0"/>
                <a:cs typeface="BentonSans Book" charset="0"/>
              </a:defRPr>
            </a:lvl1pPr>
            <a:lvl2pPr algn="ctr">
              <a:lnSpc>
                <a:spcPct val="110000"/>
              </a:lnSpc>
              <a:defRPr sz="1100"/>
            </a:lvl2pPr>
            <a:lvl3pPr algn="ctr">
              <a:lnSpc>
                <a:spcPct val="110000"/>
              </a:lnSpc>
              <a:defRPr sz="1100"/>
            </a:lvl3pPr>
            <a:lvl4pPr algn="ctr">
              <a:lnSpc>
                <a:spcPct val="110000"/>
              </a:lnSpc>
              <a:defRPr sz="1100"/>
            </a:lvl4pPr>
            <a:lvl5pPr algn="ctr">
              <a:lnSpc>
                <a:spcPct val="110000"/>
              </a:lnSpc>
              <a:defRPr sz="1100"/>
            </a:lvl5pPr>
          </a:lstStyle>
          <a:p>
            <a:pPr lvl="0"/>
            <a:r>
              <a:rPr lang="en-US" dirty="0"/>
              <a:t>Content Header 2</a:t>
            </a:r>
          </a:p>
        </p:txBody>
      </p:sp>
      <p:sp>
        <p:nvSpPr>
          <p:cNvPr id="13" name="Text Placeholder 16"/>
          <p:cNvSpPr>
            <a:spLocks noGrp="1"/>
          </p:cNvSpPr>
          <p:nvPr>
            <p:ph type="body" sz="quarter" idx="23" hasCustomPrompt="1"/>
          </p:nvPr>
        </p:nvSpPr>
        <p:spPr>
          <a:xfrm>
            <a:off x="480853" y="2007770"/>
            <a:ext cx="5306979" cy="28363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133" b="0" i="0">
                <a:solidFill>
                  <a:srgbClr val="009BBB"/>
                </a:solidFill>
                <a:latin typeface="+mn-lt"/>
                <a:ea typeface="BentonSans Book" charset="0"/>
                <a:cs typeface="BentonSans Book" charset="0"/>
              </a:defRPr>
            </a:lvl1pPr>
          </a:lstStyle>
          <a:p>
            <a:pPr lvl="0"/>
            <a:r>
              <a:rPr lang="en-US" dirty="0"/>
              <a:t>Content Header 1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78972" y="577056"/>
            <a:ext cx="11245957" cy="560240"/>
          </a:xfrm>
        </p:spPr>
        <p:txBody>
          <a:bodyPr anchor="ctr"/>
          <a:lstStyle>
            <a:lvl1pPr algn="ctr">
              <a:defRPr sz="3200" b="0" i="0" cap="all" baseline="0">
                <a:solidFill>
                  <a:schemeClr val="bg1"/>
                </a:solidFill>
                <a:latin typeface="BentonSans Light" charset="0"/>
                <a:ea typeface="BentonSans Light" charset="0"/>
                <a:cs typeface="BentonSans Light" charset="0"/>
              </a:defRPr>
            </a:lvl1pPr>
          </a:lstStyle>
          <a:p>
            <a:r>
              <a:rPr lang="en-US" dirty="0"/>
              <a:t>CLICK HERE TO EDIT TEXT </a:t>
            </a:r>
          </a:p>
        </p:txBody>
      </p:sp>
      <p:sp>
        <p:nvSpPr>
          <p:cNvPr id="17" name="Text Placeholder 11"/>
          <p:cNvSpPr>
            <a:spLocks noGrp="1"/>
          </p:cNvSpPr>
          <p:nvPr>
            <p:ph type="body" sz="quarter" idx="44" hasCustomPrompt="1"/>
          </p:nvPr>
        </p:nvSpPr>
        <p:spPr>
          <a:xfrm>
            <a:off x="6400215" y="2584825"/>
            <a:ext cx="5308860" cy="3369663"/>
          </a:xfrm>
        </p:spPr>
        <p:txBody>
          <a:bodyPr>
            <a:noAutofit/>
          </a:bodyPr>
          <a:lstStyle>
            <a:lvl1pPr marL="285744" indent="-285744" algn="l">
              <a:lnSpc>
                <a:spcPct val="100000"/>
              </a:lnSpc>
              <a:buSzPct val="100000"/>
              <a:buFont typeface="Arial" charset="0"/>
              <a:buChar char="•"/>
              <a:tabLst/>
              <a:defRPr sz="1867" baseline="0">
                <a:solidFill>
                  <a:srgbClr val="58595B"/>
                </a:solidFill>
                <a:latin typeface="+mn-lt"/>
              </a:defRPr>
            </a:lvl1pPr>
            <a:lvl2pPr marL="460363" indent="-230182" algn="l">
              <a:lnSpc>
                <a:spcPct val="100000"/>
              </a:lnSpc>
              <a:buSzPct val="120000"/>
              <a:buFont typeface="AppleSymbols" charset="0"/>
              <a:buChar char="⎼"/>
              <a:tabLst/>
              <a:defRPr sz="1867">
                <a:solidFill>
                  <a:srgbClr val="58595B"/>
                </a:solidFill>
                <a:latin typeface="+mn-lt"/>
              </a:defRPr>
            </a:lvl2pPr>
            <a:lvl3pPr marL="692133" indent="-231769" algn="l">
              <a:lnSpc>
                <a:spcPct val="100000"/>
              </a:lnSpc>
              <a:buSzPct val="100000"/>
              <a:buFont typeface="AppleSymbols" charset="0"/>
              <a:buChar char="⎻"/>
              <a:tabLst/>
              <a:defRPr sz="1867">
                <a:solidFill>
                  <a:srgbClr val="58595B"/>
                </a:solidFill>
                <a:latin typeface="+mn-lt"/>
              </a:defRPr>
            </a:lvl3pPr>
            <a:lvl4pPr marL="977876" indent="-285744">
              <a:lnSpc>
                <a:spcPct val="100000"/>
              </a:lnSpc>
              <a:buSzPct val="100000"/>
              <a:buFont typeface="Arial" charset="0"/>
              <a:buChar char="•"/>
              <a:tabLst/>
              <a:defRPr sz="1400">
                <a:solidFill>
                  <a:srgbClr val="58595B"/>
                </a:solidFill>
                <a:latin typeface="+mn-lt"/>
              </a:defRPr>
            </a:lvl4pPr>
            <a:lvl5pPr marL="1144559" indent="-222245">
              <a:lnSpc>
                <a:spcPct val="100000"/>
              </a:lnSpc>
              <a:buSzPct val="80000"/>
              <a:buFont typeface="AppleSymbols" charset="0"/>
              <a:buChar char="⎻"/>
              <a:tabLst/>
              <a:defRPr sz="1200">
                <a:solidFill>
                  <a:srgbClr val="58595B"/>
                </a:solidFill>
                <a:latin typeface="+mn-lt"/>
              </a:defRPr>
            </a:lvl5pPr>
            <a:lvl6pPr marL="1374740" indent="-230182">
              <a:lnSpc>
                <a:spcPct val="100000"/>
              </a:lnSpc>
              <a:buSzPct val="80000"/>
              <a:buFont typeface="AppleSymbols" charset="0"/>
              <a:buChar char="⎻"/>
              <a:tabLst/>
              <a:defRPr sz="1200">
                <a:solidFill>
                  <a:srgbClr val="58595B"/>
                </a:solidFill>
                <a:latin typeface="+mn-lt"/>
              </a:defRPr>
            </a:lvl6pPr>
            <a:lvl7pPr marL="1606511" indent="-231769">
              <a:lnSpc>
                <a:spcPct val="100000"/>
              </a:lnSpc>
              <a:buSzPct val="80000"/>
              <a:buFont typeface="AppleSymbols" charset="0"/>
              <a:buChar char="⎻"/>
              <a:tabLst/>
              <a:defRPr sz="1200">
                <a:solidFill>
                  <a:srgbClr val="58595B"/>
                </a:solidFill>
                <a:latin typeface="+mn-lt"/>
              </a:defRPr>
            </a:lvl7pPr>
            <a:lvl8pPr marL="1836693" indent="-230182">
              <a:lnSpc>
                <a:spcPct val="100000"/>
              </a:lnSpc>
              <a:buSzPct val="80000"/>
              <a:buFont typeface="AppleSymbols" charset="0"/>
              <a:buChar char="⎻"/>
              <a:tabLst/>
              <a:defRPr sz="1200">
                <a:solidFill>
                  <a:srgbClr val="58595B"/>
                </a:solidFill>
                <a:latin typeface="+mn-lt"/>
              </a:defRPr>
            </a:lvl8pPr>
            <a:lvl9pPr marL="2057349" indent="-220657">
              <a:lnSpc>
                <a:spcPct val="100000"/>
              </a:lnSpc>
              <a:buSzPct val="80000"/>
              <a:buFont typeface="AppleSymbols" charset="0"/>
              <a:buChar char="⎻"/>
              <a:tabLst/>
              <a:defRPr sz="1200">
                <a:solidFill>
                  <a:srgbClr val="58595B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45" hasCustomPrompt="1"/>
          </p:nvPr>
        </p:nvSpPr>
        <p:spPr>
          <a:xfrm>
            <a:off x="478974" y="2584825"/>
            <a:ext cx="5308860" cy="3369663"/>
          </a:xfrm>
        </p:spPr>
        <p:txBody>
          <a:bodyPr>
            <a:noAutofit/>
          </a:bodyPr>
          <a:lstStyle>
            <a:lvl1pPr marL="285744" indent="-285744" algn="l">
              <a:lnSpc>
                <a:spcPct val="100000"/>
              </a:lnSpc>
              <a:buSzPct val="100000"/>
              <a:buFont typeface="Arial" charset="0"/>
              <a:buChar char="•"/>
              <a:tabLst/>
              <a:defRPr sz="1867" baseline="0">
                <a:solidFill>
                  <a:srgbClr val="58595B"/>
                </a:solidFill>
                <a:latin typeface="+mn-lt"/>
              </a:defRPr>
            </a:lvl1pPr>
            <a:lvl2pPr marL="460363" indent="-230182" algn="l">
              <a:lnSpc>
                <a:spcPct val="100000"/>
              </a:lnSpc>
              <a:buSzPct val="120000"/>
              <a:buFont typeface="AppleSymbols" charset="0"/>
              <a:buChar char="⎼"/>
              <a:tabLst/>
              <a:defRPr sz="1867">
                <a:solidFill>
                  <a:srgbClr val="58595B"/>
                </a:solidFill>
                <a:latin typeface="+mn-lt"/>
              </a:defRPr>
            </a:lvl2pPr>
            <a:lvl3pPr marL="692133" indent="-231769" algn="l">
              <a:lnSpc>
                <a:spcPct val="100000"/>
              </a:lnSpc>
              <a:buSzPct val="100000"/>
              <a:buFont typeface="AppleSymbols" charset="0"/>
              <a:buChar char="⎻"/>
              <a:tabLst/>
              <a:defRPr sz="1867">
                <a:solidFill>
                  <a:srgbClr val="58595B"/>
                </a:solidFill>
                <a:latin typeface="+mn-lt"/>
              </a:defRPr>
            </a:lvl3pPr>
            <a:lvl4pPr marL="977876" indent="-285744">
              <a:lnSpc>
                <a:spcPct val="100000"/>
              </a:lnSpc>
              <a:buSzPct val="100000"/>
              <a:buFont typeface="Arial" charset="0"/>
              <a:buChar char="•"/>
              <a:tabLst/>
              <a:defRPr sz="1400">
                <a:solidFill>
                  <a:srgbClr val="58595B"/>
                </a:solidFill>
                <a:latin typeface="+mn-lt"/>
              </a:defRPr>
            </a:lvl4pPr>
            <a:lvl5pPr marL="1144559" indent="-222245">
              <a:lnSpc>
                <a:spcPct val="100000"/>
              </a:lnSpc>
              <a:buSzPct val="80000"/>
              <a:buFont typeface="AppleSymbols" charset="0"/>
              <a:buChar char="⎻"/>
              <a:tabLst/>
              <a:defRPr sz="1200">
                <a:solidFill>
                  <a:srgbClr val="58595B"/>
                </a:solidFill>
                <a:latin typeface="+mn-lt"/>
              </a:defRPr>
            </a:lvl5pPr>
            <a:lvl6pPr marL="1374740" indent="-230182">
              <a:lnSpc>
                <a:spcPct val="100000"/>
              </a:lnSpc>
              <a:buSzPct val="80000"/>
              <a:buFont typeface="AppleSymbols" charset="0"/>
              <a:buChar char="⎻"/>
              <a:tabLst/>
              <a:defRPr sz="1200">
                <a:solidFill>
                  <a:srgbClr val="58595B"/>
                </a:solidFill>
                <a:latin typeface="+mn-lt"/>
              </a:defRPr>
            </a:lvl6pPr>
            <a:lvl7pPr marL="1606511" indent="-231769">
              <a:lnSpc>
                <a:spcPct val="100000"/>
              </a:lnSpc>
              <a:buSzPct val="80000"/>
              <a:buFont typeface="AppleSymbols" charset="0"/>
              <a:buChar char="⎻"/>
              <a:tabLst/>
              <a:defRPr sz="1200">
                <a:solidFill>
                  <a:srgbClr val="58595B"/>
                </a:solidFill>
                <a:latin typeface="+mn-lt"/>
              </a:defRPr>
            </a:lvl7pPr>
            <a:lvl8pPr marL="1836693" indent="-230182">
              <a:lnSpc>
                <a:spcPct val="100000"/>
              </a:lnSpc>
              <a:buSzPct val="80000"/>
              <a:buFont typeface="AppleSymbols" charset="0"/>
              <a:buChar char="⎻"/>
              <a:tabLst/>
              <a:defRPr sz="1200">
                <a:solidFill>
                  <a:srgbClr val="58595B"/>
                </a:solidFill>
                <a:latin typeface="+mn-lt"/>
              </a:defRPr>
            </a:lvl8pPr>
            <a:lvl9pPr marL="2057349" indent="-220657">
              <a:lnSpc>
                <a:spcPct val="100000"/>
              </a:lnSpc>
              <a:buSzPct val="80000"/>
              <a:buFont typeface="AppleSymbols" charset="0"/>
              <a:buChar char="⎻"/>
              <a:tabLst/>
              <a:defRPr sz="1200">
                <a:solidFill>
                  <a:srgbClr val="58595B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5256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6D7A-3F20-4A80-897B-AEA767C7D3DD}" type="datetime5">
              <a:rPr lang="en-US" smtClean="0"/>
              <a:t>16-Oct-23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AXP Internal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DC41-3CF3-4243-9D35-EB22BF0DE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67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6D7A-3F20-4A80-897B-AEA767C7D3DD}" type="datetime5">
              <a:rPr lang="en-US" smtClean="0"/>
              <a:t>16-Oct-23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AXP Internal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DC41-3CF3-4243-9D35-EB22BF0DE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8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6D7A-3F20-4A80-897B-AEA767C7D3DD}" type="datetime5">
              <a:rPr lang="en-US" smtClean="0"/>
              <a:t>16-Oct-23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AXP Internal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DC41-3CF3-4243-9D35-EB22BF0DE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6D7A-3F20-4A80-897B-AEA767C7D3DD}" type="datetime5">
              <a:rPr lang="en-US" smtClean="0"/>
              <a:t>16-Oct-23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AXP Internal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DC41-3CF3-4243-9D35-EB22BF0DE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3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6D7A-3F20-4A80-897B-AEA767C7D3DD}" type="datetime5">
              <a:rPr lang="en-US" smtClean="0"/>
              <a:t>16-Oct-23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AXP Internal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DC41-3CF3-4243-9D35-EB22BF0DE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58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6D7A-3F20-4A80-897B-AEA767C7D3DD}" type="datetime5">
              <a:rPr lang="en-US" smtClean="0"/>
              <a:t>16-Oct-23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AXP Internal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DC41-3CF3-4243-9D35-EB22BF0DE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18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6D7A-3F20-4A80-897B-AEA767C7D3DD}" type="datetime5">
              <a:rPr lang="en-US" smtClean="0"/>
              <a:t>16-Oct-23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AXP Internal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DC41-3CF3-4243-9D35-EB22BF0DE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2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6D7A-3F20-4A80-897B-AEA767C7D3DD}" type="datetime5">
              <a:rPr lang="en-US" smtClean="0"/>
              <a:t>16-Oct-23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AXP Internal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DC41-3CF3-4243-9D35-EB22BF0DE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8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EDD8E-2DA7-4C0F-B02D-59074DDACB7B}" type="datetime5">
              <a:rPr lang="en-US" smtClean="0"/>
              <a:t>16-Oct-23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AXP Internal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FDC41-3CF3-4243-9D35-EB22BF0DE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6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Data Transfer Form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Instructions for completing the GDTF form</a:t>
            </a:r>
          </a:p>
        </p:txBody>
      </p:sp>
    </p:spTree>
    <p:extLst>
      <p:ext uri="{BB962C8B-B14F-4D97-AF65-F5344CB8AC3E}">
        <p14:creationId xmlns:p14="http://schemas.microsoft.com/office/powerpoint/2010/main" val="2126479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216" y="2466885"/>
            <a:ext cx="8543568" cy="2125896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34" name="Rounded Rectangle 33"/>
          <p:cNvSpPr/>
          <p:nvPr/>
        </p:nvSpPr>
        <p:spPr>
          <a:xfrm>
            <a:off x="7012692" y="1329204"/>
            <a:ext cx="4134280" cy="944193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/>
              <a:t>Name of the Corporation as it is registered with American Express</a:t>
            </a:r>
            <a:endParaRPr lang="en-US" sz="1867" dirty="0">
              <a:latin typeface="BentonSans Regular"/>
              <a:cs typeface="BentonSans Regular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824216" y="5208337"/>
            <a:ext cx="4134280" cy="944193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latin typeface="BentonSans Regular"/>
                <a:cs typeface="BentonSans Regular"/>
              </a:rPr>
              <a:t>Six digit Company ID or Master/ Basic Control account number issued to the company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7988489" y="2273397"/>
            <a:ext cx="0" cy="15858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4976885" y="4276299"/>
            <a:ext cx="391236" cy="9320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3" name="Title 42"/>
          <p:cNvSpPr>
            <a:spLocks noGrp="1"/>
          </p:cNvSpPr>
          <p:nvPr>
            <p:ph type="title"/>
          </p:nvPr>
        </p:nvSpPr>
        <p:spPr>
          <a:xfrm>
            <a:off x="478972" y="274545"/>
            <a:ext cx="11245957" cy="560240"/>
          </a:xfrm>
        </p:spPr>
        <p:txBody>
          <a:bodyPr/>
          <a:lstStyle/>
          <a:p>
            <a:pPr algn="l"/>
            <a:r>
              <a:rPr lang="en-US" b="1" cap="none" dirty="0"/>
              <a:t>Section 1 – Client Information</a:t>
            </a:r>
          </a:p>
        </p:txBody>
      </p:sp>
      <p:pic>
        <p:nvPicPr>
          <p:cNvPr id="2" name="Picture 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972" y="6349743"/>
            <a:ext cx="332749" cy="33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308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2"/>
          <p:cNvSpPr>
            <a:spLocks noGrp="1"/>
          </p:cNvSpPr>
          <p:nvPr>
            <p:ph type="title"/>
          </p:nvPr>
        </p:nvSpPr>
        <p:spPr>
          <a:xfrm>
            <a:off x="478972" y="274545"/>
            <a:ext cx="11245957" cy="560240"/>
          </a:xfrm>
        </p:spPr>
        <p:txBody>
          <a:bodyPr/>
          <a:lstStyle/>
          <a:p>
            <a:pPr algn="l"/>
            <a:r>
              <a:rPr lang="en-US" b="1" cap="none" dirty="0"/>
              <a:t>Section 2 – Data Recipients (Client Affiliates)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973" y="1907576"/>
            <a:ext cx="7994329" cy="3445904"/>
          </a:xfrm>
          <a:prstGeom prst="rect">
            <a:avLst/>
          </a:prstGeom>
        </p:spPr>
      </p:pic>
      <p:sp>
        <p:nvSpPr>
          <p:cNvPr id="6" name="Left Arrow Callout 5"/>
          <p:cNvSpPr/>
          <p:nvPr/>
        </p:nvSpPr>
        <p:spPr>
          <a:xfrm>
            <a:off x="8473302" y="2510869"/>
            <a:ext cx="3664812" cy="2842611"/>
          </a:xfrm>
          <a:prstGeom prst="leftArrowCallou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i="1" dirty="0">
                <a:cs typeface="BentonSans Regular"/>
              </a:rPr>
              <a:t>‘Client Affiliates’</a:t>
            </a:r>
            <a:r>
              <a:rPr lang="en-US" sz="1867" dirty="0">
                <a:cs typeface="BentonSans Regular"/>
              </a:rPr>
              <a:t> field is Optional -  Complete this section if data will be sent to a </a:t>
            </a:r>
            <a:r>
              <a:rPr lang="en-US" sz="1867" dirty="0">
                <a:solidFill>
                  <a:schemeClr val="bg1"/>
                </a:solidFill>
                <a:cs typeface="BentonSans Regular"/>
              </a:rPr>
              <a:t>subsidiary or other legal entity.</a:t>
            </a:r>
            <a:endParaRPr lang="en-US" sz="1867" b="1" spc="67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BentonSans Regular"/>
              <a:cs typeface="BentonSans Regular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1681425" y="5648360"/>
            <a:ext cx="9063913" cy="867757"/>
          </a:xfrm>
          <a:prstGeom prst="flowChart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cs typeface="BentonSans Regular"/>
              </a:rPr>
              <a:t>* Please note: If there are more affiliates than the space allocated, please attach a list of additional affiliates on your Company Letterhead and have it signed by the authorized signatory and submitted with the form.</a:t>
            </a:r>
          </a:p>
        </p:txBody>
      </p:sp>
      <p:pic>
        <p:nvPicPr>
          <p:cNvPr id="8" name="Picture 7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972" y="6349743"/>
            <a:ext cx="332749" cy="33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443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2"/>
          <p:cNvSpPr>
            <a:spLocks noGrp="1"/>
          </p:cNvSpPr>
          <p:nvPr>
            <p:ph type="title"/>
          </p:nvPr>
        </p:nvSpPr>
        <p:spPr>
          <a:xfrm>
            <a:off x="478972" y="274545"/>
            <a:ext cx="11245957" cy="560240"/>
          </a:xfrm>
        </p:spPr>
        <p:txBody>
          <a:bodyPr/>
          <a:lstStyle/>
          <a:p>
            <a:pPr algn="l"/>
            <a:r>
              <a:rPr lang="en-US" b="1" cap="none" dirty="0"/>
              <a:t>Section 2 – Data Recipients (Nominated Consolidator)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977230" y="1298246"/>
            <a:ext cx="3747700" cy="1549209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i="1" dirty="0">
                <a:latin typeface="BentonSans Regular"/>
                <a:cs typeface="BentonSans Regular"/>
              </a:rPr>
              <a:t>‘Nominated Consolidator’</a:t>
            </a:r>
            <a:r>
              <a:rPr lang="en-US" sz="1867" dirty="0">
                <a:latin typeface="BentonSans Regular"/>
                <a:cs typeface="BentonSans Regular"/>
              </a:rPr>
              <a:t> field </a:t>
            </a:r>
            <a:r>
              <a:rPr lang="en-US" sz="1867" dirty="0">
                <a:cs typeface="BentonSans Regular"/>
              </a:rPr>
              <a:t>has been completed for you. </a:t>
            </a:r>
          </a:p>
        </p:txBody>
      </p:sp>
      <p:pic>
        <p:nvPicPr>
          <p:cNvPr id="8" name="Picture 7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972" y="6349743"/>
            <a:ext cx="332749" cy="33274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3D7FB65-0030-68D0-8188-4A1A7BBFD1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8908" y="2229081"/>
            <a:ext cx="6231726" cy="3275556"/>
          </a:xfrm>
          <a:prstGeom prst="rect">
            <a:avLst/>
          </a:prstGeom>
        </p:spPr>
      </p:pic>
      <p:cxnSp>
        <p:nvCxnSpPr>
          <p:cNvPr id="12" name="Straight Arrow Connector 11"/>
          <p:cNvCxnSpPr>
            <a:stCxn id="6" idx="1"/>
          </p:cNvCxnSpPr>
          <p:nvPr/>
        </p:nvCxnSpPr>
        <p:spPr>
          <a:xfrm flipH="1">
            <a:off x="6632360" y="2072851"/>
            <a:ext cx="1344869" cy="3124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5154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2"/>
          <p:cNvSpPr>
            <a:spLocks noGrp="1"/>
          </p:cNvSpPr>
          <p:nvPr>
            <p:ph type="title"/>
          </p:nvPr>
        </p:nvSpPr>
        <p:spPr>
          <a:xfrm>
            <a:off x="478972" y="274545"/>
            <a:ext cx="11245957" cy="560240"/>
          </a:xfrm>
        </p:spPr>
        <p:txBody>
          <a:bodyPr/>
          <a:lstStyle/>
          <a:p>
            <a:pPr algn="l"/>
            <a:r>
              <a:rPr lang="en-US" b="1" cap="none" dirty="0"/>
              <a:t>Section 2 – Data Recipients (Country List)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972" y="1906266"/>
            <a:ext cx="5853552" cy="3365167"/>
          </a:xfrm>
          <a:prstGeom prst="rect">
            <a:avLst/>
          </a:prstGeom>
        </p:spPr>
      </p:pic>
      <p:sp>
        <p:nvSpPr>
          <p:cNvPr id="2" name="Left Arrow Callout 1"/>
          <p:cNvSpPr/>
          <p:nvPr/>
        </p:nvSpPr>
        <p:spPr>
          <a:xfrm>
            <a:off x="6332525" y="2827227"/>
            <a:ext cx="5268072" cy="1832096"/>
          </a:xfrm>
          <a:prstGeom prst="leftArrowCallou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/>
              <a:t>Provide the countries for which data files need to be setup. </a:t>
            </a:r>
          </a:p>
          <a:p>
            <a:pPr algn="ctr"/>
            <a:r>
              <a:rPr lang="en-US" sz="1867" dirty="0"/>
              <a:t>For example USA or Canada.</a:t>
            </a:r>
            <a:endParaRPr lang="en-US" sz="1867" dirty="0">
              <a:cs typeface="BentonSans Regular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92838" y="5483107"/>
            <a:ext cx="9516351" cy="1166477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cs typeface="BentonSans Regular"/>
              </a:rPr>
              <a:t>* Please note: If the list of counties is longer than the space allocated on the form, please attach a list of counties on your Company Letterhead and have it signed and dated by the authorized signatory and submitted with the form.  </a:t>
            </a:r>
            <a:r>
              <a:rPr lang="en-US" sz="1867" dirty="0">
                <a:solidFill>
                  <a:schemeClr val="bg1"/>
                </a:solidFill>
                <a:cs typeface="BentonSans Regular"/>
              </a:rPr>
              <a:t>It is ok to add all countries in which you may send data even if not setting all up on data file initially.</a:t>
            </a:r>
          </a:p>
        </p:txBody>
      </p:sp>
      <p:pic>
        <p:nvPicPr>
          <p:cNvPr id="6" name="Picture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972" y="6349743"/>
            <a:ext cx="332749" cy="33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690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2"/>
          <p:cNvSpPr>
            <a:spLocks noGrp="1"/>
          </p:cNvSpPr>
          <p:nvPr>
            <p:ph type="title"/>
          </p:nvPr>
        </p:nvSpPr>
        <p:spPr>
          <a:xfrm>
            <a:off x="478972" y="274545"/>
            <a:ext cx="11245957" cy="560240"/>
          </a:xfrm>
        </p:spPr>
        <p:txBody>
          <a:bodyPr/>
          <a:lstStyle/>
          <a:p>
            <a:pPr algn="l"/>
            <a:r>
              <a:rPr lang="en-US" b="1" cap="none" dirty="0"/>
              <a:t>Section 2 – Data Recipients (European Clients only)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31" y="1906266"/>
            <a:ext cx="7232176" cy="3291377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7995125" y="1534844"/>
            <a:ext cx="3639267" cy="1048448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i="1" dirty="0">
                <a:latin typeface="BentonSans Regular"/>
                <a:cs typeface="BentonSans Regular"/>
              </a:rPr>
              <a:t>‘Programme Administrator’</a:t>
            </a:r>
            <a:r>
              <a:rPr lang="en-US" sz="1867" dirty="0">
                <a:latin typeface="BentonSans Regular"/>
                <a:cs typeface="BentonSans Regular"/>
              </a:rPr>
              <a:t> section is Optional – For European Clients Only</a:t>
            </a:r>
          </a:p>
        </p:txBody>
      </p:sp>
      <p:cxnSp>
        <p:nvCxnSpPr>
          <p:cNvPr id="10" name="Straight Arrow Connector 9"/>
          <p:cNvCxnSpPr>
            <a:stCxn id="4" idx="1"/>
          </p:cNvCxnSpPr>
          <p:nvPr/>
        </p:nvCxnSpPr>
        <p:spPr>
          <a:xfrm flipH="1">
            <a:off x="6887571" y="2059068"/>
            <a:ext cx="110755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6" name="Picture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972" y="6349743"/>
            <a:ext cx="332749" cy="332749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647569" y="5350446"/>
            <a:ext cx="8699156" cy="918677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i="1" dirty="0">
                <a:solidFill>
                  <a:schemeClr val="bg1"/>
                </a:solidFill>
                <a:latin typeface="BentonSans Regular"/>
                <a:cs typeface="BentonSans Regular"/>
              </a:rPr>
              <a:t>*Please complete this section if a company employee will be accessing the data from the same company but from a different legal entity.</a:t>
            </a:r>
            <a:endParaRPr lang="en-US" sz="1867" dirty="0">
              <a:solidFill>
                <a:schemeClr val="bg1"/>
              </a:solidFill>
              <a:latin typeface="BentonSans Regular"/>
              <a:cs typeface="BentonSan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663577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2"/>
          <p:cNvSpPr>
            <a:spLocks noGrp="1"/>
          </p:cNvSpPr>
          <p:nvPr>
            <p:ph type="title"/>
          </p:nvPr>
        </p:nvSpPr>
        <p:spPr>
          <a:xfrm>
            <a:off x="478972" y="274545"/>
            <a:ext cx="11245957" cy="560240"/>
          </a:xfrm>
        </p:spPr>
        <p:txBody>
          <a:bodyPr/>
          <a:lstStyle/>
          <a:p>
            <a:pPr algn="l"/>
            <a:r>
              <a:rPr lang="en-US" b="1" cap="none" dirty="0"/>
              <a:t>Section 3 – Client Authorization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973" y="1735575"/>
            <a:ext cx="7358743" cy="3142916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019034" y="5157619"/>
            <a:ext cx="9944668" cy="1075244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800"/>
              </a:spcAft>
            </a:pPr>
            <a:r>
              <a:rPr lang="en-US" sz="1467" dirty="0">
                <a:latin typeface="BentonSans Regular"/>
                <a:cs typeface="BentonSans Regular"/>
              </a:rPr>
              <a:t>*Please note that all the pages of GDTF form including terms &amp; conditions should be sent for data file implementation requests.</a:t>
            </a:r>
          </a:p>
          <a:p>
            <a:pPr>
              <a:spcAft>
                <a:spcPts val="800"/>
              </a:spcAft>
            </a:pPr>
            <a:r>
              <a:rPr lang="en-US" sz="1467" dirty="0"/>
              <a:t>* Ensure the entire document is in readable format without any errors.  </a:t>
            </a:r>
            <a:r>
              <a:rPr lang="en-US" sz="1467" u="sng" dirty="0"/>
              <a:t>In the case of any errors, please complete a new form.</a:t>
            </a:r>
            <a:endParaRPr lang="en-US" sz="1467" u="sng" dirty="0">
              <a:latin typeface="BentonSans Regular"/>
              <a:cs typeface="BentonSans Regular"/>
            </a:endParaRPr>
          </a:p>
        </p:txBody>
      </p:sp>
      <p:sp>
        <p:nvSpPr>
          <p:cNvPr id="3" name="Left Arrow Callout 2"/>
          <p:cNvSpPr/>
          <p:nvPr/>
        </p:nvSpPr>
        <p:spPr>
          <a:xfrm>
            <a:off x="7837714" y="2150439"/>
            <a:ext cx="4287297" cy="2313187"/>
          </a:xfrm>
          <a:prstGeom prst="leftArrowCallout">
            <a:avLst>
              <a:gd name="adj1" fmla="val 0"/>
              <a:gd name="adj2" fmla="val 25000"/>
              <a:gd name="adj3" fmla="val 25000"/>
              <a:gd name="adj4" fmla="val 64977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i="1" dirty="0">
                <a:cs typeface="BentonSans Regular"/>
              </a:rPr>
              <a:t>‘Client Authorization’</a:t>
            </a:r>
            <a:r>
              <a:rPr lang="en-US" sz="1867" dirty="0">
                <a:cs typeface="BentonSans Regular"/>
              </a:rPr>
              <a:t> field needs to be completed by the authorized signatory. Please provide First/ Last Name &amp; Job Title  along with Date and Signature. 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348343" y="2692960"/>
            <a:ext cx="1956079" cy="334945"/>
          </a:xfrm>
          <a:prstGeom prst="flowChart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latin typeface="BentonSans Regular"/>
                <a:cs typeface="BentonSans Regular"/>
              </a:rPr>
              <a:t>Signature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348343" y="3228871"/>
            <a:ext cx="1956079" cy="328245"/>
          </a:xfrm>
          <a:prstGeom prst="flowChart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latin typeface="BentonSans Regular"/>
                <a:cs typeface="BentonSans Regular"/>
              </a:rPr>
              <a:t>Date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348343" y="4026040"/>
            <a:ext cx="1815403" cy="334944"/>
          </a:xfrm>
          <a:prstGeom prst="flowChart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latin typeface="BentonSans Regular"/>
                <a:cs typeface="BentonSans Regular"/>
              </a:rPr>
              <a:t>Name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558980" y="2954216"/>
            <a:ext cx="1527349" cy="73688"/>
          </a:xfrm>
          <a:prstGeom prst="straightConnector1">
            <a:avLst/>
          </a:prstGeom>
          <a:ln w="6350" cmpd="sng">
            <a:solidFill>
              <a:schemeClr val="accent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391508" y="3307032"/>
            <a:ext cx="556008" cy="0"/>
          </a:xfrm>
          <a:prstGeom prst="straightConnector1">
            <a:avLst/>
          </a:prstGeom>
          <a:ln w="6350" cmpd="sng">
            <a:solidFill>
              <a:schemeClr val="accent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972" y="6349743"/>
            <a:ext cx="332749" cy="332749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2284398" y="3945132"/>
            <a:ext cx="549165" cy="210889"/>
          </a:xfrm>
          <a:prstGeom prst="straightConnector1">
            <a:avLst/>
          </a:prstGeom>
          <a:ln w="6350" cmpd="sng">
            <a:solidFill>
              <a:schemeClr val="accent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0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362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AppleSymbols</vt:lpstr>
      <vt:lpstr>Arial</vt:lpstr>
      <vt:lpstr>BentonSans</vt:lpstr>
      <vt:lpstr>BentonSans Light</vt:lpstr>
      <vt:lpstr>BentonSans Regular</vt:lpstr>
      <vt:lpstr>Calibri</vt:lpstr>
      <vt:lpstr>Calibri Light</vt:lpstr>
      <vt:lpstr>Office Theme</vt:lpstr>
      <vt:lpstr>Global Data Transfer Form</vt:lpstr>
      <vt:lpstr>Section 1 – Client Information</vt:lpstr>
      <vt:lpstr>Section 2 – Data Recipients (Client Affiliates)</vt:lpstr>
      <vt:lpstr>Section 2 – Data Recipients (Nominated Consolidator)</vt:lpstr>
      <vt:lpstr>Section 2 – Data Recipients (Country List)</vt:lpstr>
      <vt:lpstr>Section 2 – Data Recipients (European Clients only)</vt:lpstr>
      <vt:lpstr>Section 3 – Client Authorization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Data Transfer Form</dc:title>
  <dc:creator>Raghav Oberoi</dc:creator>
  <cp:lastModifiedBy>Bri Hayes</cp:lastModifiedBy>
  <cp:revision>2</cp:revision>
  <dcterms:created xsi:type="dcterms:W3CDTF">2019-09-12T19:51:58Z</dcterms:created>
  <dcterms:modified xsi:type="dcterms:W3CDTF">2023-10-16T13:57:19Z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XPAuthor">
    <vt:lpwstr>Raghav Oberoi</vt:lpwstr>
  </property>
  <property fmtid="{D5CDD505-2E9C-101B-9397-08002B2CF9AE}" pid="3" name="AXPDataClassification">
    <vt:lpwstr>AXP Internal</vt:lpwstr>
  </property>
  <property fmtid="{D5CDD505-2E9C-101B-9397-08002B2CF9AE}" pid="4" name="AXPDataClassificationForSearch">
    <vt:lpwstr>AXPInternal_UniqueSearchString</vt:lpwstr>
  </property>
</Properties>
</file>